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6" r:id="rId3"/>
    <p:sldId id="611" r:id="rId4"/>
    <p:sldId id="605" r:id="rId5"/>
    <p:sldId id="606" r:id="rId6"/>
    <p:sldId id="607" r:id="rId7"/>
    <p:sldId id="609" r:id="rId8"/>
    <p:sldId id="272" r:id="rId9"/>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9754"/>
    <a:srgbClr val="FFF4E7"/>
    <a:srgbClr val="E9EB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6" d="100"/>
          <a:sy n="126" d="100"/>
        </p:scale>
        <p:origin x="132" y="4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3" Type="http://schemas.openxmlformats.org/officeDocument/2006/relationships/tableStyles" Target="tableStyles.xml"/><Relationship Id="rId12" Type="http://schemas.openxmlformats.org/officeDocument/2006/relationships/viewProps" Target="viewProps.xml"/><Relationship Id="rId11" Type="http://schemas.openxmlformats.org/officeDocument/2006/relationships/presProps" Target="presProps.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68656A-1DEA-4CA0-BE10-9BE4902787F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D644DB-F72D-4E40-B311-AADEB5085EA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ontent Slide 2 (Big Text)">
    <p:spTree>
      <p:nvGrpSpPr>
        <p:cNvPr id="1" name=""/>
        <p:cNvGrpSpPr/>
        <p:nvPr/>
      </p:nvGrpSpPr>
      <p:grpSpPr>
        <a:xfrm>
          <a:off x="0" y="0"/>
          <a:ext cx="0" cy="0"/>
          <a:chOff x="0" y="0"/>
          <a:chExt cx="0" cy="0"/>
        </a:xfrm>
      </p:grpSpPr>
      <p:sp>
        <p:nvSpPr>
          <p:cNvPr id="12" name="Text Placeholder 2"/>
          <p:cNvSpPr>
            <a:spLocks noGrp="1"/>
          </p:cNvSpPr>
          <p:nvPr>
            <p:ph type="body" sz="quarter" idx="17"/>
          </p:nvPr>
        </p:nvSpPr>
        <p:spPr>
          <a:xfrm>
            <a:off x="338728" y="513089"/>
            <a:ext cx="8133706" cy="371883"/>
          </a:xfrm>
        </p:spPr>
        <p:txBody>
          <a:bodyPr>
            <a:noAutofit/>
          </a:bodyPr>
          <a:lstStyle>
            <a:lvl1pPr marL="0" indent="0">
              <a:buNone/>
              <a:defRPr b="0" i="0">
                <a:solidFill>
                  <a:srgbClr val="333333"/>
                </a:solidFill>
                <a:latin typeface="Times New Roman" panose="02020503050405090304"/>
                <a:cs typeface="Times New Roman" panose="02020503050405090304"/>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endParaRPr lang="en-US" dirty="0"/>
          </a:p>
        </p:txBody>
      </p:sp>
      <p:sp>
        <p:nvSpPr>
          <p:cNvPr id="13" name="Title 1"/>
          <p:cNvSpPr>
            <a:spLocks noGrp="1"/>
          </p:cNvSpPr>
          <p:nvPr>
            <p:ph type="ctrTitle"/>
          </p:nvPr>
        </p:nvSpPr>
        <p:spPr>
          <a:xfrm>
            <a:off x="329385" y="150844"/>
            <a:ext cx="8133706" cy="362246"/>
          </a:xfrm>
        </p:spPr>
        <p:txBody>
          <a:bodyPr anchor="t">
            <a:noAutofit/>
          </a:bodyPr>
          <a:lstStyle>
            <a:lvl1pPr algn="l">
              <a:defRPr sz="2000" b="0" i="0">
                <a:solidFill>
                  <a:srgbClr val="333333"/>
                </a:solidFill>
                <a:latin typeface="Times New Roman" panose="02020503050405090304"/>
                <a:cs typeface="Times New Roman" panose="02020503050405090304"/>
              </a:defRPr>
            </a:lvl1pPr>
          </a:lstStyle>
          <a:p>
            <a:r>
              <a:rPr lang="en-US" dirty="0"/>
              <a:t>Click to edit Master title style</a:t>
            </a:r>
            <a:endParaRPr lang="en-US" dirty="0"/>
          </a:p>
        </p:txBody>
      </p:sp>
      <p:sp>
        <p:nvSpPr>
          <p:cNvPr id="5" name="Text Placeholder 3"/>
          <p:cNvSpPr>
            <a:spLocks noGrp="1"/>
          </p:cNvSpPr>
          <p:nvPr>
            <p:ph type="body" sz="quarter" idx="18"/>
          </p:nvPr>
        </p:nvSpPr>
        <p:spPr>
          <a:xfrm>
            <a:off x="333617" y="1196035"/>
            <a:ext cx="8129474" cy="3693465"/>
          </a:xfrm>
        </p:spPr>
        <p:txBody>
          <a:bodyPr/>
          <a:lstStyle>
            <a:lvl1pPr marL="182880" indent="-182880">
              <a:buFont typeface="Wingdings" panose="05000000000000000000" pitchFamily="2" charset="2"/>
              <a:buChar char="§"/>
              <a:defRPr sz="1000" b="0" i="0">
                <a:solidFill>
                  <a:srgbClr val="333333"/>
                </a:solidFill>
                <a:latin typeface="Tahoma" panose="020B0604030504040204"/>
                <a:cs typeface="Tahoma" panose="020B0604030504040204"/>
              </a:defRPr>
            </a:lvl1pPr>
            <a:lvl2pPr marL="357505" indent="-174625">
              <a:buFont typeface="Wingdings" panose="05000000000000000000" pitchFamily="2" charset="2"/>
              <a:buChar char="§"/>
              <a:defRPr sz="1000" b="0" i="0">
                <a:solidFill>
                  <a:srgbClr val="333333"/>
                </a:solidFill>
                <a:latin typeface="Tahoma" panose="020B0604030504040204"/>
                <a:cs typeface="Tahoma" panose="020B0604030504040204"/>
              </a:defRPr>
            </a:lvl2pPr>
            <a:lvl3pPr marL="444500" indent="-174625">
              <a:buFont typeface="Wingdings" panose="05000000000000000000" pitchFamily="2" charset="2"/>
              <a:buChar char="§"/>
              <a:defRPr sz="800" b="0" i="0">
                <a:solidFill>
                  <a:srgbClr val="333333"/>
                </a:solidFill>
                <a:latin typeface="Tahoma" panose="020B0604030504040204"/>
                <a:cs typeface="Tahoma" panose="020B0604030504040204"/>
              </a:defRPr>
            </a:lvl3pPr>
            <a:lvl4pPr marL="539750" indent="-182880">
              <a:buFont typeface="Wingdings" panose="05000000000000000000" pitchFamily="2" charset="2"/>
              <a:buChar char="§"/>
              <a:defRPr sz="800" b="0" i="0">
                <a:solidFill>
                  <a:srgbClr val="333333"/>
                </a:solidFill>
                <a:latin typeface="Tahoma" panose="020B0604030504040204"/>
                <a:cs typeface="Tahoma" panose="020B0604030504040204"/>
              </a:defRPr>
            </a:lvl4pPr>
            <a:lvl5pPr marL="627380" indent="-182880">
              <a:buFont typeface="Wingdings" panose="05000000000000000000" pitchFamily="2" charset="2"/>
              <a:buChar char="§"/>
              <a:defRPr sz="800" b="0" i="0">
                <a:solidFill>
                  <a:srgbClr val="333333"/>
                </a:solidFill>
                <a:latin typeface="Tahoma" panose="020B0604030504040204"/>
                <a:cs typeface="Tahoma" panose="020B0604030504040204"/>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hyperlink" Target="https://www.shangri-la.com/nanning/shangrila/?timeZone=+8&amp;specialCode=IBG230426&amp;specialCodeType=Group&amp;checkInDate=2026-04-23&amp;checkOutDate=2026-04-25&amp;rooms=%5b%7b%22adultNum%22:1,%22childNum%22:0%7d%5d" TargetMode="External"/><Relationship Id="rId1" Type="http://schemas.openxmlformats.org/officeDocument/2006/relationships/hyperlink" Target="https://apc01.safelinks.protection.outlook.com/?url=https%3A%2F%2Fwww.shangri-la.com%2Fcn%2Fnanning%2Fshangrila%2F%3FtimeZone%3D%2B8%26specialCode%3DIBG230426%26specialCodeType%3DGroup%26checkInDate%3D2026-04-23%26checkOutDate%3D2026-04-25%26rooms%3D%5B%257B%2522adultNum%2522%3A1%2C%2522childNum%2522%3A0%257D%5D&amp;data=05%7C02%7Cjeane.lin%40shangri-la.com%7C65dbcf934dcc466d0e2508de832645df%7Cb4b94aa124084fce9babf498c1f95951%7C0%7C0%7C639092397571478223%7CUnknown%7CTWFpbGZsb3d8eyJFbXB0eU1hcGkiOnRydWUsIlYiOiIwLjAuMDAwMCIsIlAiOiJXaW4zMiIsIkFOIjoiTWFpbCIsIldUIjoyfQ%3D%3D%7C0%7C%7C%7C&amp;sdata=B%2F8vpfhwJkiVtksnBEPWk2im30ZtX5vqtPnPRGeHzkg%3D&amp;reserved=0" TargetMode="Externa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1"/>
          <a:stretch>
            <a:fillRect/>
          </a:stretch>
        </p:blipFill>
        <p:spPr>
          <a:xfrm rot="21600000">
            <a:off x="0" y="0"/>
            <a:ext cx="9144000" cy="5143500"/>
          </a:xfrm>
          <a:prstGeom prst="rect">
            <a:avLst/>
          </a:prstGeom>
        </p:spPr>
      </p:pic>
      <p:sp>
        <p:nvSpPr>
          <p:cNvPr id="5" name="文本框 4"/>
          <p:cNvSpPr txBox="1"/>
          <p:nvPr/>
        </p:nvSpPr>
        <p:spPr>
          <a:xfrm>
            <a:off x="58420" y="3460750"/>
            <a:ext cx="6433820" cy="456565"/>
          </a:xfrm>
          <a:prstGeom prst="rect">
            <a:avLst/>
          </a:prstGeom>
          <a:noFill/>
        </p:spPr>
        <p:txBody>
          <a:bodyPr wrap="square" rtlCol="0">
            <a:noAutofit/>
          </a:bodyPr>
          <a:lstStyle/>
          <a:p>
            <a:pPr indent="2272030" algn="ctr" eaLnBrk="0">
              <a:lnSpc>
                <a:spcPct val="119000"/>
              </a:lnSpc>
            </a:pPr>
            <a:r>
              <a:rPr lang="en-US" altLang="zh-CN" dirty="0">
                <a:solidFill>
                  <a:srgbClr val="BB9754"/>
                </a:solidFill>
                <a:latin typeface="微软雅黑" panose="020B0503020204020204" pitchFamily="34" charset="-122"/>
                <a:ea typeface="微软雅黑" panose="020B0503020204020204" pitchFamily="34" charset="-122"/>
                <a:cs typeface="Calibri" panose="020F0502020204030204" pitchFamily="34" charset="0"/>
                <a:sym typeface="+mn-ea"/>
              </a:rPr>
              <a:t>Shangri-La Nanning</a:t>
            </a:r>
            <a:endParaRPr lang="en-US" altLang="zh-CN" dirty="0">
              <a:solidFill>
                <a:srgbClr val="BB9754"/>
              </a:solidFill>
              <a:latin typeface="微软雅黑" panose="020B0503020204020204" pitchFamily="34" charset="-122"/>
              <a:ea typeface="微软雅黑" panose="020B0503020204020204" pitchFamily="34" charset="-122"/>
              <a:cs typeface="Calibri" panose="020F0502020204030204" pitchFamily="34" charset="0"/>
            </a:endParaRPr>
          </a:p>
          <a:p>
            <a:pPr indent="2272030" algn="ctr" eaLnBrk="0">
              <a:lnSpc>
                <a:spcPct val="119000"/>
              </a:lnSpc>
            </a:pPr>
            <a:endParaRPr lang="en-US" altLang="zh-CN" dirty="0">
              <a:solidFill>
                <a:srgbClr val="BB9754"/>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3" name="文本框 2"/>
          <p:cNvSpPr txBox="1"/>
          <p:nvPr/>
        </p:nvSpPr>
        <p:spPr>
          <a:xfrm>
            <a:off x="58366" y="3855160"/>
            <a:ext cx="9045164" cy="1198880"/>
          </a:xfrm>
          <a:prstGeom prst="rect">
            <a:avLst/>
          </a:prstGeom>
          <a:noFill/>
        </p:spPr>
        <p:txBody>
          <a:bodyPr wrap="square" rtlCol="0">
            <a:spAutoFit/>
          </a:bodyPr>
          <a:lstStyle/>
          <a:p>
            <a:pPr algn="ctr">
              <a:lnSpc>
                <a:spcPct val="150000"/>
              </a:lnSpc>
            </a:pPr>
            <a:r>
              <a:rPr lang="en-US" altLang="zh-CN" sz="1200" dirty="0">
                <a:latin typeface="微软雅黑" panose="020B0503020204020204" pitchFamily="34" charset="-122"/>
                <a:ea typeface="微软雅黑" panose="020B0503020204020204" pitchFamily="34" charset="-122"/>
                <a:cs typeface="Calibri" panose="020F0502020204030204" pitchFamily="34" charset="0"/>
                <a:sym typeface="+mn-ea"/>
              </a:rPr>
              <a:t>April 23-24, 2026</a:t>
            </a:r>
            <a:endParaRPr lang="en-US" altLang="zh-CN" sz="1200" dirty="0">
              <a:latin typeface="微软雅黑" panose="020B0503020204020204" pitchFamily="34" charset="-122"/>
              <a:ea typeface="微软雅黑" panose="020B0503020204020204" pitchFamily="34" charset="-122"/>
              <a:cs typeface="Calibri" panose="020F0502020204030204" pitchFamily="34" charset="0"/>
            </a:endParaRPr>
          </a:p>
          <a:p>
            <a:pPr algn="ctr">
              <a:lnSpc>
                <a:spcPct val="150000"/>
              </a:lnSpc>
            </a:pPr>
            <a:r>
              <a:rPr lang="en-US" altLang="zh-CN" sz="1200" dirty="0">
                <a:latin typeface="微软雅黑" panose="020B0503020204020204" pitchFamily="34" charset="-122"/>
                <a:ea typeface="微软雅黑" panose="020B0503020204020204" pitchFamily="34" charset="-122"/>
                <a:cs typeface="Calibri" panose="020F0502020204030204" pitchFamily="34" charset="0"/>
              </a:rPr>
              <a:t>18th </a:t>
            </a:r>
            <a:r>
              <a:rPr lang="en-US" altLang="zh-CN" sz="1200" dirty="0" err="1">
                <a:latin typeface="微软雅黑" panose="020B0503020204020204" pitchFamily="34" charset="-122"/>
                <a:ea typeface="微软雅黑" panose="020B0503020204020204" pitchFamily="34" charset="-122"/>
                <a:cs typeface="Calibri" panose="020F0502020204030204" pitchFamily="34" charset="0"/>
              </a:rPr>
              <a:t>InBiGeGa</a:t>
            </a:r>
            <a:r>
              <a:rPr lang="en-US" altLang="zh-CN" sz="1200" dirty="0">
                <a:latin typeface="微软雅黑" panose="020B0503020204020204" pitchFamily="34" charset="-122"/>
                <a:ea typeface="微软雅黑" panose="020B0503020204020204" pitchFamily="34" charset="-122"/>
                <a:cs typeface="Calibri" panose="020F0502020204030204" pitchFamily="34" charset="0"/>
              </a:rPr>
              <a:t> Forum</a:t>
            </a:r>
            <a:br>
              <a:rPr lang="en-US" altLang="zh-CN" sz="1200" dirty="0">
                <a:latin typeface="微软雅黑" panose="020B0503020204020204" pitchFamily="34" charset="-122"/>
                <a:ea typeface="微软雅黑" panose="020B0503020204020204" pitchFamily="34" charset="-122"/>
                <a:cs typeface="Calibri" panose="020F0502020204030204" pitchFamily="34" charset="0"/>
              </a:rPr>
            </a:br>
            <a:r>
              <a:rPr lang="zh-CN" altLang="en-US" sz="1200" dirty="0">
                <a:latin typeface="微软雅黑" panose="020B0503020204020204" pitchFamily="34" charset="-122"/>
                <a:ea typeface="微软雅黑" panose="020B0503020204020204" pitchFamily="34" charset="-122"/>
                <a:cs typeface="Calibri" panose="020F0502020204030204" pitchFamily="34" charset="0"/>
              </a:rPr>
              <a:t>（</a:t>
            </a:r>
            <a:r>
              <a:rPr lang="en-US" altLang="zh-CN" sz="1200" dirty="0">
                <a:latin typeface="微软雅黑" panose="020B0503020204020204" pitchFamily="34" charset="-122"/>
                <a:ea typeface="微软雅黑" panose="020B0503020204020204" pitchFamily="34" charset="-122"/>
                <a:cs typeface="Calibri" panose="020F0502020204030204" pitchFamily="34" charset="0"/>
                <a:sym typeface="+mn-ea"/>
              </a:rPr>
              <a:t>Discount Code</a:t>
            </a:r>
            <a:r>
              <a:rPr lang="zh-CN" altLang="en-US" sz="1200" dirty="0">
                <a:latin typeface="微软雅黑" panose="020B0503020204020204" pitchFamily="34" charset="-122"/>
                <a:ea typeface="微软雅黑" panose="020B0503020204020204" pitchFamily="34" charset="-122"/>
                <a:cs typeface="Calibri" panose="020F0502020204030204" pitchFamily="34" charset="0"/>
                <a:sym typeface="+mn-ea"/>
              </a:rPr>
              <a:t>：</a:t>
            </a:r>
            <a:r>
              <a:rPr lang="en-US" altLang="zh-CN" sz="1200" dirty="0">
                <a:latin typeface="微软雅黑" panose="020B0503020204020204" pitchFamily="34" charset="-122"/>
                <a:ea typeface="微软雅黑" panose="020B0503020204020204" pitchFamily="34" charset="-122"/>
                <a:cs typeface="Calibri" panose="020F0502020204030204" pitchFamily="34" charset="0"/>
              </a:rPr>
              <a:t>IBG230426</a:t>
            </a:r>
            <a:r>
              <a:rPr lang="zh-CN" altLang="en-US" sz="1200" dirty="0">
                <a:latin typeface="微软雅黑" panose="020B0503020204020204" pitchFamily="34" charset="-122"/>
                <a:ea typeface="微软雅黑" panose="020B0503020204020204" pitchFamily="34" charset="-122"/>
                <a:cs typeface="Calibri" panose="020F0502020204030204" pitchFamily="34" charset="0"/>
              </a:rPr>
              <a:t>）</a:t>
            </a:r>
            <a:endParaRPr lang="en-US" altLang="zh-CN" sz="1200" dirty="0">
              <a:latin typeface="微软雅黑" panose="020B0503020204020204" pitchFamily="34" charset="-122"/>
              <a:ea typeface="微软雅黑" panose="020B0503020204020204" pitchFamily="34" charset="-122"/>
              <a:cs typeface="Calibri" panose="020F0502020204030204" pitchFamily="34" charset="0"/>
            </a:endParaRPr>
          </a:p>
          <a:p>
            <a:pPr algn="ctr">
              <a:lnSpc>
                <a:spcPct val="150000"/>
              </a:lnSpc>
            </a:pPr>
            <a:r>
              <a:rPr lang="en-US" altLang="zh-CN" sz="1200" dirty="0">
                <a:latin typeface="微软雅黑" panose="020B0503020204020204" pitchFamily="34" charset="-122"/>
                <a:ea typeface="微软雅黑" panose="020B0503020204020204" pitchFamily="34" charset="-122"/>
                <a:cs typeface="Calibri" panose="020F0502020204030204" pitchFamily="34" charset="0"/>
                <a:sym typeface="+mn-ea"/>
              </a:rPr>
              <a:t>Online Room Booking Guide</a:t>
            </a:r>
            <a:endParaRPr lang="zh-CN" altLang="en-US" sz="1200" dirty="0">
              <a:latin typeface="微软雅黑" panose="020B0503020204020204" pitchFamily="34" charset="-122"/>
              <a:ea typeface="微软雅黑" panose="020B0503020204020204" pitchFamily="34" charset="-122"/>
              <a:cs typeface="Calibri" panose="020F0502020204030204" pitchFamily="34" charset="0"/>
            </a:endParaRPr>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rcRect l="10612" r="5051"/>
          <a:stretch>
            <a:fillRect/>
          </a:stretch>
        </p:blipFill>
        <p:spPr>
          <a:xfrm>
            <a:off x="-1" y="2216"/>
            <a:ext cx="9144001" cy="340030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p:nvPr/>
        </p:nvSpPr>
        <p:spPr>
          <a:xfrm>
            <a:off x="531495" y="1261110"/>
            <a:ext cx="7680325" cy="1083945"/>
          </a:xfrm>
          <a:prstGeom prst="rect">
            <a:avLst/>
          </a:prstGeom>
        </p:spPr>
        <p:txBody>
          <a:bodyPr>
            <a:noAutofit/>
          </a:bodyPr>
          <a:lstStyle>
            <a:lvl1pPr marL="34925" indent="-142875" algn="l" defTabSz="457200" rtl="0" eaLnBrk="0" fontAlgn="base" hangingPunct="0">
              <a:spcBef>
                <a:spcPts val="500"/>
              </a:spcBef>
              <a:spcAft>
                <a:spcPct val="0"/>
              </a:spcAft>
              <a:buClr>
                <a:srgbClr val="BA9653"/>
              </a:buClr>
              <a:defRPr sz="1300" kern="1200">
                <a:solidFill>
                  <a:schemeClr val="tx1"/>
                </a:solidFill>
                <a:latin typeface="Times New Roman" panose="02020503050405090304"/>
                <a:ea typeface="MS PGothic" panose="020B0600070205080204" pitchFamily="34" charset="-128"/>
                <a:cs typeface="Times New Roman" panose="02020503050405090304"/>
              </a:defRPr>
            </a:lvl1pPr>
            <a:lvl2pPr marL="34925" indent="-142875" algn="l" defTabSz="457200" rtl="0" eaLnBrk="0" fontAlgn="base" hangingPunct="0">
              <a:spcBef>
                <a:spcPts val="500"/>
              </a:spcBef>
              <a:spcAft>
                <a:spcPct val="0"/>
              </a:spcAft>
              <a:buClr>
                <a:srgbClr val="BA9653"/>
              </a:buClr>
              <a:defRPr sz="1300" kern="1200">
                <a:solidFill>
                  <a:srgbClr val="5D5D5D"/>
                </a:solidFill>
                <a:latin typeface="Playfair Display Regular"/>
                <a:ea typeface="MS PGothic" panose="020B0600070205080204" pitchFamily="34" charset="-128"/>
                <a:cs typeface="Playfair Display Regular"/>
              </a:defRPr>
            </a:lvl2pPr>
            <a:lvl3pPr marL="34925" indent="-142875" algn="l" defTabSz="457200" rtl="0" eaLnBrk="0" fontAlgn="base" hangingPunct="0">
              <a:spcBef>
                <a:spcPts val="500"/>
              </a:spcBef>
              <a:spcAft>
                <a:spcPct val="0"/>
              </a:spcAft>
              <a:buClr>
                <a:srgbClr val="BA9653"/>
              </a:buClr>
              <a:defRPr sz="1300" kern="1200">
                <a:solidFill>
                  <a:srgbClr val="5D5D5D"/>
                </a:solidFill>
                <a:latin typeface="Playfair Display Regular"/>
                <a:ea typeface="Playfair Display Regular" charset="0"/>
                <a:cs typeface="Playfair Display Regular"/>
              </a:defRPr>
            </a:lvl3pPr>
            <a:lvl4pPr marL="34925" indent="-142875" algn="l" defTabSz="457200" rtl="0" eaLnBrk="0" fontAlgn="base" hangingPunct="0">
              <a:spcBef>
                <a:spcPts val="500"/>
              </a:spcBef>
              <a:spcAft>
                <a:spcPct val="0"/>
              </a:spcAft>
              <a:buClr>
                <a:srgbClr val="BA9653"/>
              </a:buClr>
              <a:defRPr sz="1300" kern="1200">
                <a:solidFill>
                  <a:srgbClr val="5D5D5D"/>
                </a:solidFill>
                <a:latin typeface="Playfair Display Regular"/>
                <a:ea typeface="Playfair Display Regular" charset="0"/>
                <a:cs typeface="Playfair Display Regular"/>
              </a:defRPr>
            </a:lvl4pPr>
            <a:lvl5pPr marL="34925" indent="-142875" algn="l" defTabSz="457200" rtl="0" eaLnBrk="0" fontAlgn="base" hangingPunct="0">
              <a:spcBef>
                <a:spcPts val="500"/>
              </a:spcBef>
              <a:spcAft>
                <a:spcPct val="0"/>
              </a:spcAft>
              <a:buClr>
                <a:srgbClr val="BA9653"/>
              </a:buClr>
              <a:defRPr sz="1300" kern="1200">
                <a:solidFill>
                  <a:srgbClr val="5D5D5D"/>
                </a:solidFill>
                <a:latin typeface="Playfair Display Regular"/>
                <a:ea typeface="Playfair Display Regular" charset="0"/>
                <a:cs typeface="Playfair Display Regular"/>
              </a:defRPr>
            </a:lvl5pPr>
            <a:lvl6pPr marL="25146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9pPr>
          </a:lstStyle>
          <a:p>
            <a:pPr algn="ctr" latinLnBrk="0">
              <a:spcBef>
                <a:spcPts val="2400"/>
              </a:spcBef>
            </a:pPr>
            <a:r>
              <a:rPr lang="en-US" altLang="zh-CN" sz="1800" b="1" dirty="0">
                <a:solidFill>
                  <a:srgbClr val="C00000"/>
                </a:solidFill>
                <a:latin typeface="微软雅黑" panose="020B0503020204020204" pitchFamily="34" charset="-122"/>
                <a:ea typeface="微软雅黑" panose="020B0503020204020204" pitchFamily="34" charset="-122"/>
                <a:cs typeface="Arial" panose="020B0604020202090204" pitchFamily="34" charset="0"/>
                <a:sym typeface="Arial" panose="020B0604020202090204" pitchFamily="34" charset="0"/>
              </a:rPr>
              <a:t>The online booking portal will close on April 19, 2026. </a:t>
            </a:r>
            <a:endParaRPr lang="en-US" altLang="zh-CN" sz="1800" b="1" dirty="0">
              <a:solidFill>
                <a:srgbClr val="C00000"/>
              </a:solidFill>
              <a:latin typeface="微软雅黑" panose="020B0503020204020204" pitchFamily="34" charset="-122"/>
              <a:ea typeface="微软雅黑" panose="020B0503020204020204" pitchFamily="34" charset="-122"/>
              <a:cs typeface="Arial" panose="020B0604020202090204" pitchFamily="34" charset="0"/>
              <a:sym typeface="Arial" panose="020B0604020202090204" pitchFamily="34" charset="0"/>
            </a:endParaRPr>
          </a:p>
          <a:p>
            <a:pPr algn="ctr" latinLnBrk="0">
              <a:spcBef>
                <a:spcPts val="2400"/>
              </a:spcBef>
            </a:pPr>
            <a:r>
              <a:rPr lang="en-US" altLang="zh-CN" sz="1800" b="1" dirty="0">
                <a:solidFill>
                  <a:srgbClr val="C00000"/>
                </a:solidFill>
                <a:latin typeface="微软雅黑" panose="020B0503020204020204" pitchFamily="34" charset="-122"/>
                <a:ea typeface="微软雅黑" panose="020B0503020204020204" pitchFamily="34" charset="-122"/>
                <a:cs typeface="Arial" panose="020B0604020202090204" pitchFamily="34" charset="0"/>
                <a:sym typeface="Arial" panose="020B0604020202090204" pitchFamily="34" charset="0"/>
              </a:rPr>
              <a:t>Please book early to secure your room.</a:t>
            </a:r>
            <a:endParaRPr lang="zh-CN" altLang="en-US" sz="1800" b="1" dirty="0">
              <a:solidFill>
                <a:srgbClr val="C00000"/>
              </a:solidFill>
              <a:latin typeface="微软雅黑" panose="020B0503020204020204" pitchFamily="34" charset="-122"/>
              <a:ea typeface="微软雅黑" panose="020B0503020204020204" pitchFamily="34" charset="-122"/>
              <a:cs typeface="Arial" panose="020B0604020202090204" pitchFamily="34" charset="0"/>
              <a:sym typeface="Arial" panose="020B0604020202090204" pitchFamily="34" charset="0"/>
            </a:endParaRPr>
          </a:p>
        </p:txBody>
      </p:sp>
      <p:sp>
        <p:nvSpPr>
          <p:cNvPr id="6" name="Subtitle 2"/>
          <p:cNvSpPr txBox="1"/>
          <p:nvPr/>
        </p:nvSpPr>
        <p:spPr>
          <a:xfrm>
            <a:off x="531778" y="2545177"/>
            <a:ext cx="8080443" cy="222786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9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9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9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9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9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9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9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9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90204" pitchFamily="34" charset="0"/>
              <a:buNone/>
              <a:defRPr sz="2000" kern="1200">
                <a:solidFill>
                  <a:schemeClr val="tx1">
                    <a:tint val="75000"/>
                  </a:schemeClr>
                </a:solidFill>
                <a:latin typeface="+mn-lt"/>
                <a:ea typeface="+mn-ea"/>
                <a:cs typeface="+mn-cs"/>
              </a:defRPr>
            </a:lvl9pPr>
          </a:lstStyle>
          <a:p>
            <a:pPr>
              <a:spcBef>
                <a:spcPts val="3000"/>
              </a:spcBef>
            </a:pPr>
            <a:r>
              <a:rPr lang="en-US" altLang="zh-CN" sz="1500" b="1" dirty="0">
                <a:solidFill>
                  <a:srgbClr val="7030A0"/>
                </a:solidFill>
                <a:latin typeface="微软雅黑" panose="020B0503020204020204" pitchFamily="34" charset="-122"/>
                <a:ea typeface="微软雅黑" panose="020B0503020204020204" pitchFamily="34" charset="-122"/>
                <a:cs typeface="Arial" panose="020B0604020202090204" pitchFamily="34" charset="0"/>
                <a:sym typeface="Arial" panose="020B0604020202090204" pitchFamily="34" charset="0"/>
              </a:rPr>
              <a:t>Grand Deluxe King Room</a:t>
            </a:r>
            <a:r>
              <a:rPr lang="zh-CN" altLang="en-US" sz="1500" b="1" dirty="0">
                <a:solidFill>
                  <a:srgbClr val="7030A0"/>
                </a:solidFill>
                <a:latin typeface="微软雅黑" panose="020B0503020204020204" pitchFamily="34" charset="-122"/>
                <a:ea typeface="微软雅黑" panose="020B0503020204020204" pitchFamily="34" charset="-122"/>
                <a:cs typeface="Arial" panose="020B0604020202090204" pitchFamily="34" charset="0"/>
                <a:sym typeface="Arial" panose="020B0604020202090204" pitchFamily="34" charset="0"/>
              </a:rPr>
              <a:t>：</a:t>
            </a:r>
            <a:r>
              <a:rPr lang="en-US" altLang="zh-CN" sz="1500" b="1" dirty="0">
                <a:solidFill>
                  <a:srgbClr val="7030A0"/>
                </a:solidFill>
                <a:latin typeface="微软雅黑" panose="020B0503020204020204" pitchFamily="34" charset="-122"/>
                <a:ea typeface="微软雅黑" panose="020B0503020204020204" pitchFamily="34" charset="-122"/>
                <a:cs typeface="Arial" panose="020B0604020202090204" pitchFamily="34" charset="0"/>
                <a:sym typeface="Arial" panose="020B0604020202090204" pitchFamily="34" charset="0"/>
              </a:rPr>
              <a:t>RMB700nett with one daily breakfasts</a:t>
            </a:r>
            <a:endParaRPr lang="en-US" altLang="zh-CN" sz="1500" b="1" dirty="0">
              <a:solidFill>
                <a:srgbClr val="7030A0"/>
              </a:solidFill>
              <a:latin typeface="微软雅黑" panose="020B0503020204020204" pitchFamily="34" charset="-122"/>
              <a:ea typeface="微软雅黑" panose="020B0503020204020204" pitchFamily="34" charset="-122"/>
              <a:cs typeface="Arial" panose="020B0604020202090204" pitchFamily="34" charset="0"/>
              <a:sym typeface="Arial" panose="020B0604020202090204" pitchFamily="34" charset="0"/>
            </a:endParaRPr>
          </a:p>
          <a:p>
            <a:pPr>
              <a:spcBef>
                <a:spcPts val="3000"/>
              </a:spcBef>
            </a:pPr>
            <a:r>
              <a:rPr lang="en-US" altLang="zh-CN" sz="1500" b="1" dirty="0">
                <a:solidFill>
                  <a:srgbClr val="7030A0"/>
                </a:solidFill>
                <a:latin typeface="微软雅黑" panose="020B0503020204020204" pitchFamily="34" charset="-122"/>
                <a:ea typeface="微软雅黑" panose="020B0503020204020204" pitchFamily="34" charset="-122"/>
                <a:cs typeface="Arial" panose="020B0604020202090204" pitchFamily="34" charset="0"/>
                <a:sym typeface="Arial" panose="020B0604020202090204" pitchFamily="34" charset="0"/>
              </a:rPr>
              <a:t>Grand Deluxe Twin Room：RMB800nett with two daily breakfasts</a:t>
            </a:r>
            <a:endParaRPr lang="en-US" altLang="zh-CN" sz="1500" b="1" dirty="0">
              <a:solidFill>
                <a:srgbClr val="7030A0"/>
              </a:solidFill>
              <a:latin typeface="微软雅黑" panose="020B0503020204020204" pitchFamily="34" charset="-122"/>
              <a:ea typeface="微软雅黑" panose="020B0503020204020204" pitchFamily="34" charset="-122"/>
              <a:cs typeface="Arial" panose="020B0604020202090204" pitchFamily="34" charset="0"/>
              <a:sym typeface="Arial" panose="020B0604020202090204" pitchFamily="34" charset="0"/>
            </a:endParaRPr>
          </a:p>
          <a:p>
            <a:pPr>
              <a:spcBef>
                <a:spcPts val="3000"/>
              </a:spcBef>
            </a:pPr>
            <a:r>
              <a:rPr lang="zh-CN" altLang="en-US" sz="1500" b="1" dirty="0">
                <a:solidFill>
                  <a:srgbClr val="7030A0"/>
                </a:solidFill>
                <a:latin typeface="微软雅黑" panose="020B0503020204020204" pitchFamily="34" charset="-122"/>
                <a:ea typeface="微软雅黑" panose="020B0503020204020204" pitchFamily="34" charset="-122"/>
                <a:cs typeface="Arial" panose="020B0604020202090204" pitchFamily="34" charset="0"/>
                <a:sym typeface="Arial" panose="020B0604020202090204" pitchFamily="34" charset="0"/>
              </a:rPr>
              <a:t>      </a:t>
            </a:r>
            <a:r>
              <a:rPr lang="en-US" altLang="zh-CN" sz="1500" b="1" dirty="0">
                <a:solidFill>
                  <a:srgbClr val="7030A0"/>
                </a:solidFill>
                <a:latin typeface="微软雅黑" panose="020B0503020204020204" pitchFamily="34" charset="-122"/>
                <a:ea typeface="微软雅黑" panose="020B0503020204020204" pitchFamily="34" charset="-122"/>
                <a:cs typeface="Arial" panose="020B0604020202090204" pitchFamily="34" charset="0"/>
                <a:sym typeface="Arial" panose="020B0604020202090204" pitchFamily="34" charset="0"/>
              </a:rPr>
              <a:t>Horizon Premier Room</a:t>
            </a:r>
            <a:r>
              <a:rPr lang="zh-CN" altLang="en-US" sz="1500" b="1" dirty="0">
                <a:solidFill>
                  <a:srgbClr val="7030A0"/>
                </a:solidFill>
                <a:latin typeface="微软雅黑" panose="020B0503020204020204" pitchFamily="34" charset="-122"/>
                <a:ea typeface="微软雅黑" panose="020B0503020204020204" pitchFamily="34" charset="-122"/>
                <a:cs typeface="Arial" panose="020B0604020202090204" pitchFamily="34" charset="0"/>
                <a:sym typeface="Arial" panose="020B0604020202090204" pitchFamily="34" charset="0"/>
              </a:rPr>
              <a:t>：</a:t>
            </a:r>
            <a:r>
              <a:rPr lang="en-US" altLang="zh-CN" sz="1500" b="1" dirty="0">
                <a:solidFill>
                  <a:srgbClr val="7030A0"/>
                </a:solidFill>
                <a:latin typeface="微软雅黑" panose="020B0503020204020204" pitchFamily="34" charset="-122"/>
                <a:ea typeface="微软雅黑" panose="020B0503020204020204" pitchFamily="34" charset="-122"/>
                <a:cs typeface="Arial" panose="020B0604020202090204" pitchFamily="34" charset="0"/>
                <a:sym typeface="Arial" panose="020B0604020202090204" pitchFamily="34" charset="0"/>
              </a:rPr>
              <a:t>RMB1298nett with one daily breakfasts</a:t>
            </a:r>
            <a:endParaRPr lang="en-US" altLang="zh-CN" sz="1500" b="1" dirty="0">
              <a:solidFill>
                <a:srgbClr val="7030A0"/>
              </a:solidFill>
              <a:latin typeface="微软雅黑" panose="020B0503020204020204" pitchFamily="34" charset="-122"/>
              <a:ea typeface="微软雅黑" panose="020B0503020204020204" pitchFamily="34" charset="-122"/>
              <a:cs typeface="Arial" panose="020B0604020202090204" pitchFamily="34" charset="0"/>
              <a:sym typeface="Arial" panose="020B0604020202090204" pitchFamily="34" charset="0"/>
            </a:endParaRPr>
          </a:p>
          <a:p>
            <a:pPr>
              <a:spcBef>
                <a:spcPts val="3000"/>
              </a:spcBef>
            </a:pPr>
            <a:r>
              <a:rPr lang="en-US" altLang="zh-CN" sz="1500" b="1" dirty="0">
                <a:solidFill>
                  <a:srgbClr val="7030A0"/>
                </a:solidFill>
                <a:latin typeface="微软雅黑" panose="020B0503020204020204" pitchFamily="34" charset="-122"/>
                <a:ea typeface="微软雅黑" panose="020B0503020204020204" pitchFamily="34" charset="-122"/>
                <a:cs typeface="Arial" panose="020B0604020202090204" pitchFamily="34" charset="0"/>
                <a:sym typeface="Arial" panose="020B0604020202090204" pitchFamily="34" charset="0"/>
              </a:rPr>
              <a:t>       Horizon Premier Room： RMB1398nett with two daily breakfasts</a:t>
            </a:r>
            <a:endParaRPr lang="en-US" altLang="zh-CN" sz="1500" b="1" dirty="0">
              <a:solidFill>
                <a:srgbClr val="7030A0"/>
              </a:solidFill>
              <a:latin typeface="微软雅黑" panose="020B0503020204020204" pitchFamily="34" charset="-122"/>
              <a:ea typeface="微软雅黑" panose="020B0503020204020204" pitchFamily="34" charset="-122"/>
              <a:cs typeface="Arial" panose="020B0604020202090204" pitchFamily="34" charset="0"/>
              <a:sym typeface="Arial" panose="020B0604020202090204" pitchFamily="34" charset="0"/>
            </a:endParaRPr>
          </a:p>
          <a:p>
            <a:pPr>
              <a:spcBef>
                <a:spcPts val="3000"/>
              </a:spcBef>
            </a:pPr>
            <a:endParaRPr lang="en-US" altLang="zh-CN" sz="1500" b="1" dirty="0">
              <a:solidFill>
                <a:srgbClr val="7030A0"/>
              </a:solidFill>
              <a:latin typeface="微软雅黑" panose="020B0503020204020204" pitchFamily="34" charset="-122"/>
              <a:ea typeface="微软雅黑" panose="020B0503020204020204" pitchFamily="34" charset="-122"/>
              <a:cs typeface="Arial" panose="020B0604020202090204" pitchFamily="34" charset="0"/>
              <a:sym typeface="Arial" panose="020B0604020202090204" pitchFamily="34" charset="0"/>
            </a:endParaRPr>
          </a:p>
          <a:p>
            <a:pPr>
              <a:spcBef>
                <a:spcPts val="3000"/>
              </a:spcBef>
            </a:pPr>
            <a:endParaRPr lang="en-US" altLang="zh-CN" sz="1500" b="1" dirty="0">
              <a:solidFill>
                <a:srgbClr val="7030A0"/>
              </a:solidFill>
              <a:latin typeface="微软雅黑" panose="020B0503020204020204" pitchFamily="34" charset="-122"/>
              <a:ea typeface="微软雅黑" panose="020B0503020204020204" pitchFamily="34" charset="-122"/>
              <a:cs typeface="Arial" panose="020B0604020202090204" pitchFamily="34" charset="0"/>
              <a:sym typeface="Arial" panose="020B0604020202090204" pitchFamily="34" charset="0"/>
            </a:endParaRPr>
          </a:p>
          <a:p>
            <a:pPr>
              <a:spcBef>
                <a:spcPts val="3000"/>
              </a:spcBef>
            </a:pPr>
            <a:endParaRPr lang="en-US" altLang="zh-CN" sz="1500" b="1" dirty="0">
              <a:solidFill>
                <a:srgbClr val="7030A0"/>
              </a:solidFill>
              <a:latin typeface="微软雅黑" panose="020B0503020204020204" pitchFamily="34" charset="-122"/>
              <a:ea typeface="微软雅黑" panose="020B0503020204020204" pitchFamily="34" charset="-122"/>
              <a:cs typeface="Arial" panose="020B0604020202090204" pitchFamily="34" charset="0"/>
              <a:sym typeface="Arial" panose="020B0604020202090204" pitchFamily="34" charset="0"/>
            </a:endParaRPr>
          </a:p>
          <a:p>
            <a:pPr>
              <a:spcBef>
                <a:spcPts val="3000"/>
              </a:spcBef>
            </a:pPr>
            <a:endParaRPr lang="en-US" altLang="zh-CN" sz="1500" b="1" dirty="0">
              <a:solidFill>
                <a:srgbClr val="7030A0"/>
              </a:solidFill>
              <a:latin typeface="微软雅黑" panose="020B0503020204020204" pitchFamily="34" charset="-122"/>
              <a:ea typeface="微软雅黑" panose="020B0503020204020204" pitchFamily="34" charset="-122"/>
              <a:cs typeface="Arial" panose="020B0604020202090204" pitchFamily="34" charset="0"/>
              <a:sym typeface="Arial" panose="020B0604020202090204" pitchFamily="34" charset="0"/>
            </a:endParaRPr>
          </a:p>
        </p:txBody>
      </p:sp>
      <p:pic>
        <p:nvPicPr>
          <p:cNvPr id="1026" name="图片 1"/>
          <p:cNvPicPr>
            <a:picLocks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746216" y="100375"/>
            <a:ext cx="1376608" cy="96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1" descr="徽标, 公司名称&#10;&#10;描述已自动生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7739" y="100375"/>
            <a:ext cx="1315085" cy="95694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68119" y="1304732"/>
            <a:ext cx="8133706" cy="362246"/>
          </a:xfrm>
        </p:spPr>
        <p:txBody>
          <a:bodyPr/>
          <a:lstStyle/>
          <a:p>
            <a:r>
              <a:rPr lang="en-US" altLang="zh-CN" b="1" dirty="0">
                <a:latin typeface="+mn-ea"/>
                <a:ea typeface="+mn-ea"/>
              </a:rPr>
              <a:t>1.</a:t>
            </a:r>
            <a:r>
              <a:rPr lang="en-US" altLang="zh-CN" b="1" dirty="0">
                <a:latin typeface="+mn-ea"/>
                <a:ea typeface="+mn-ea"/>
                <a:sym typeface="+mn-ea"/>
              </a:rPr>
              <a:t>Open one of the following links to access the booking interface:</a:t>
            </a:r>
            <a:endParaRPr lang="zh-CN" altLang="en-US" b="1" dirty="0">
              <a:latin typeface="+mn-ea"/>
              <a:ea typeface="+mn-ea"/>
            </a:endParaRPr>
          </a:p>
        </p:txBody>
      </p:sp>
      <p:sp>
        <p:nvSpPr>
          <p:cNvPr id="4" name="TextBox 3"/>
          <p:cNvSpPr txBox="1"/>
          <p:nvPr/>
        </p:nvSpPr>
        <p:spPr>
          <a:xfrm>
            <a:off x="606858" y="2096353"/>
            <a:ext cx="7856233" cy="768350"/>
          </a:xfrm>
          <a:prstGeom prst="rect">
            <a:avLst/>
          </a:prstGeom>
          <a:noFill/>
        </p:spPr>
        <p:txBody>
          <a:bodyPr wrap="square" rtlCol="0">
            <a:spAutoFit/>
          </a:bodyPr>
          <a:lstStyle/>
          <a:p>
            <a:pPr marL="171450" indent="-171450">
              <a:buFont typeface="Wingdings" panose="05000000000000000000" pitchFamily="2" charset="2"/>
              <a:buChar char="§"/>
            </a:pPr>
            <a:r>
              <a:rPr lang="en-US" sz="1100" b="1" dirty="0">
                <a:sym typeface="+mn-ea"/>
              </a:rPr>
              <a:t>Chinese version:</a:t>
            </a:r>
            <a:r>
              <a:rPr lang="en-US" sz="1100" b="1" dirty="0">
                <a:sym typeface="+mn-ea"/>
              </a:rPr>
              <a:t> </a:t>
            </a:r>
            <a:endParaRPr lang="en-US" sz="1100" b="1" dirty="0"/>
          </a:p>
          <a:p>
            <a:pPr marL="171450" indent="-171450">
              <a:buFont typeface="Wingdings" panose="05000000000000000000" pitchFamily="2" charset="2"/>
              <a:buChar char="§"/>
            </a:pPr>
            <a:r>
              <a:rPr lang="en-US" sz="1100" dirty="0">
                <a:solidFill>
                  <a:schemeClr val="accent1"/>
                </a:solidFill>
                <a:hlinkClick r:id="rId1" tooltip="原始 URL: https://www.shangri-la.com/cn/nanning/shangrila/?timeZone=+8&amp;specialCode=IBG230426&amp;specialCodeType=Group&amp;checkInDate=2026-04-23&amp;checkOutDate=2026-04-25&amp;rooms=[%7B%22adultNum%22:1,%22childNum%22:0%7D]。如果你信任此链接, 请单击或点击。"/>
              </a:rPr>
              <a:t>https://www.shangri-la.com/cn/nanning/shangrila/?timeZone=+8&amp;specialCode=IBG230426&amp;specialCodeType=Group&amp;checkInDate=2026-04-23&amp;checkOutDate=2026-04-25&amp;rooms=[{%22adultNum%22:1,%22childNum%22:0}]</a:t>
            </a:r>
            <a:endParaRPr lang="en-US" sz="1100" dirty="0">
              <a:solidFill>
                <a:schemeClr val="accent1"/>
              </a:solidFill>
            </a:endParaRPr>
          </a:p>
        </p:txBody>
      </p:sp>
      <p:sp>
        <p:nvSpPr>
          <p:cNvPr id="9" name="TextBox 8"/>
          <p:cNvSpPr txBox="1"/>
          <p:nvPr/>
        </p:nvSpPr>
        <p:spPr>
          <a:xfrm>
            <a:off x="554978" y="3295169"/>
            <a:ext cx="7856233" cy="768350"/>
          </a:xfrm>
          <a:prstGeom prst="rect">
            <a:avLst/>
          </a:prstGeom>
          <a:noFill/>
        </p:spPr>
        <p:txBody>
          <a:bodyPr wrap="square" rtlCol="0">
            <a:spAutoFit/>
          </a:bodyPr>
          <a:lstStyle/>
          <a:p>
            <a:pPr marL="171450" indent="-171450">
              <a:buFont typeface="Wingdings" panose="05000000000000000000" pitchFamily="2" charset="2"/>
              <a:buChar char="§"/>
            </a:pPr>
            <a:r>
              <a:rPr lang="en-US" sz="1100" b="1" dirty="0" smtClean="0">
                <a:sym typeface="+mn-ea"/>
              </a:rPr>
              <a:t>English version: </a:t>
            </a:r>
            <a:r>
              <a:rPr lang="en-US" sz="1100" b="1" dirty="0">
                <a:sym typeface="+mn-ea"/>
              </a:rPr>
              <a:t> </a:t>
            </a:r>
            <a:endParaRPr lang="en-US" sz="1100" b="1" dirty="0"/>
          </a:p>
          <a:p>
            <a:pPr marL="171450" indent="-171450">
              <a:buFont typeface="Wingdings" panose="05000000000000000000" pitchFamily="2" charset="2"/>
              <a:buChar char="§"/>
            </a:pPr>
            <a:r>
              <a:rPr lang="en-US" altLang="zh-CN" sz="1100" dirty="0">
                <a:solidFill>
                  <a:schemeClr val="accent1"/>
                </a:solidFill>
                <a:hlinkClick r:id="rId2" tooltip="" action="ppaction://hlinkfile"/>
              </a:rPr>
              <a:t>https://www.shangri-la.com/nanning/shangrila/?timeZone=+8&amp;specialCode=IBG230426&amp;specialCodeType=Group&amp;checkInDate=2026-04-23&amp;checkOutDate=2026-04-25&amp;rooms=[{%22adultNum%22:1,%22childNum%22:0}]</a:t>
            </a:r>
            <a:endParaRPr lang="en-US" altLang="zh-CN" sz="1100" dirty="0">
              <a:solidFill>
                <a:schemeClr val="accent1"/>
              </a:solidFill>
            </a:endParaRPr>
          </a:p>
        </p:txBody>
      </p:sp>
      <p:sp>
        <p:nvSpPr>
          <p:cNvPr id="2" name="Text Placeholder 1"/>
          <p:cNvSpPr>
            <a:spLocks noGrp="1"/>
          </p:cNvSpPr>
          <p:nvPr>
            <p:ph type="body" sz="quarter" idx="18"/>
          </p:nvPr>
        </p:nvSpPr>
        <p:spPr>
          <a:xfrm>
            <a:off x="6505575" y="4457700"/>
            <a:ext cx="1957516" cy="431800"/>
          </a:xfrm>
        </p:spPr>
        <p:txBody>
          <a:bodyPr/>
          <a:lstStyle/>
          <a:p>
            <a:pPr marL="0" indent="0">
              <a:buNone/>
            </a:pPr>
            <a:r>
              <a:rPr lang="en-US" sz="1100" dirty="0">
                <a:solidFill>
                  <a:schemeClr val="accent1"/>
                </a:solidFill>
                <a:latin typeface="+mn-lt"/>
                <a:cs typeface="+mn-cs"/>
              </a:rPr>
              <a:t> </a:t>
            </a:r>
            <a:endParaRPr lang="en-US" sz="1100" dirty="0">
              <a:solidFill>
                <a:schemeClr val="accent1"/>
              </a:solidFill>
              <a:latin typeface="+mn-lt"/>
              <a:cs typeface="+mn-cs"/>
            </a:endParaRPr>
          </a:p>
        </p:txBody>
      </p:sp>
      <p:pic>
        <p:nvPicPr>
          <p:cNvPr id="5" name="图片 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6216" y="100375"/>
            <a:ext cx="1376608" cy="96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descr="徽标, 公司名称&#10;&#10;描述已自动生成"/>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7739" y="98543"/>
            <a:ext cx="1315085" cy="956945"/>
          </a:xfrm>
          <a:prstGeom prst="rect">
            <a:avLst/>
          </a:prstGeom>
        </p:spPr>
      </p:pic>
      <p:sp>
        <p:nvSpPr>
          <p:cNvPr id="7" name="TextBox 8"/>
          <p:cNvSpPr txBox="1"/>
          <p:nvPr/>
        </p:nvSpPr>
        <p:spPr>
          <a:xfrm>
            <a:off x="745592" y="4457700"/>
            <a:ext cx="7856233" cy="429895"/>
          </a:xfrm>
          <a:prstGeom prst="rect">
            <a:avLst/>
          </a:prstGeom>
          <a:noFill/>
        </p:spPr>
        <p:txBody>
          <a:bodyPr wrap="square" rtlCol="0">
            <a:spAutoFit/>
          </a:bodyPr>
          <a:lstStyle/>
          <a:p>
            <a:r>
              <a:rPr lang="en-US" altLang="zh-CN" sz="1100" dirty="0">
                <a:sym typeface="+mn-ea"/>
              </a:rPr>
              <a:t>Friendly Tip: If the reservation interface does not display the corresponding language content, you can click on the top right corner of the webpage to switch languages (Simplified Chinese, English, Japanese)</a:t>
            </a:r>
            <a:endParaRPr lang="en-US" sz="1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截屏2026-03-17 14.36.24"/>
          <p:cNvPicPr>
            <a:picLocks noChangeAspect="1"/>
          </p:cNvPicPr>
          <p:nvPr/>
        </p:nvPicPr>
        <p:blipFill>
          <a:blip r:embed="rId1"/>
          <a:stretch>
            <a:fillRect/>
          </a:stretch>
        </p:blipFill>
        <p:spPr>
          <a:xfrm>
            <a:off x="140970" y="580390"/>
            <a:ext cx="8648700" cy="3877310"/>
          </a:xfrm>
          <a:prstGeom prst="rect">
            <a:avLst/>
          </a:prstGeom>
        </p:spPr>
      </p:pic>
      <p:sp>
        <p:nvSpPr>
          <p:cNvPr id="3" name="Title 2"/>
          <p:cNvSpPr>
            <a:spLocks noGrp="1"/>
          </p:cNvSpPr>
          <p:nvPr>
            <p:ph type="ctrTitle"/>
          </p:nvPr>
        </p:nvSpPr>
        <p:spPr/>
        <p:txBody>
          <a:bodyPr/>
          <a:lstStyle/>
          <a:p>
            <a:r>
              <a:rPr lang="en-US" altLang="zh-CN" b="1" dirty="0">
                <a:latin typeface="+mn-ea"/>
                <a:ea typeface="+mn-ea"/>
              </a:rPr>
              <a:t>2.</a:t>
            </a:r>
            <a:r>
              <a:rPr lang="en-US" altLang="zh-CN" b="1" dirty="0">
                <a:latin typeface="+mn-ea"/>
                <a:ea typeface="+mn-ea"/>
                <a:sym typeface="+mn-ea"/>
              </a:rPr>
              <a:t>Select Room Type</a:t>
            </a:r>
            <a:endParaRPr lang="zh-CN" altLang="en-US" b="1" dirty="0">
              <a:latin typeface="+mn-ea"/>
              <a:ea typeface="+mn-ea"/>
            </a:endParaRPr>
          </a:p>
        </p:txBody>
      </p:sp>
      <p:sp>
        <p:nvSpPr>
          <p:cNvPr id="8" name="Text Placeholder 5"/>
          <p:cNvSpPr>
            <a:spLocks noGrp="1"/>
          </p:cNvSpPr>
          <p:nvPr>
            <p:ph type="body" sz="quarter" idx="18"/>
          </p:nvPr>
        </p:nvSpPr>
        <p:spPr>
          <a:xfrm>
            <a:off x="3590366" y="4525038"/>
            <a:ext cx="2254171" cy="353233"/>
          </a:xfrm>
          <a:prstGeom prst="roundRect">
            <a:avLst/>
          </a:prstGeom>
          <a:noFill/>
          <a:ln w="2222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indent="0" algn="ctr">
              <a:buNone/>
            </a:pPr>
            <a:r>
              <a:rPr lang="en-US" altLang="zh-CN" sz="1200" b="1" dirty="0">
                <a:solidFill>
                  <a:schemeClr val="tx1"/>
                </a:solidFill>
                <a:latin typeface="+mn-ea"/>
                <a:sym typeface="+mn-ea"/>
              </a:rPr>
              <a:t>Select the desired room type (King or Twin)</a:t>
            </a:r>
            <a:endParaRPr lang="en-US" altLang="zh-CN" sz="1200" b="1" dirty="0">
              <a:solidFill>
                <a:schemeClr val="tx1"/>
              </a:solidFill>
              <a:latin typeface="+mn-ea"/>
            </a:endParaRPr>
          </a:p>
        </p:txBody>
      </p:sp>
      <p:sp>
        <p:nvSpPr>
          <p:cNvPr id="6" name="Text Placeholder 5"/>
          <p:cNvSpPr>
            <a:spLocks noGrp="1"/>
          </p:cNvSpPr>
          <p:nvPr>
            <p:ph type="body" sz="quarter" idx="18"/>
          </p:nvPr>
        </p:nvSpPr>
        <p:spPr>
          <a:xfrm>
            <a:off x="7079866" y="3948320"/>
            <a:ext cx="1593778" cy="346300"/>
          </a:xfrm>
          <a:prstGeom prst="roundRect">
            <a:avLst/>
          </a:prstGeom>
          <a:noFill/>
          <a:ln w="2222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indent="0" algn="ctr">
              <a:buNone/>
            </a:pPr>
            <a:r>
              <a:rPr lang="en-US" altLang="zh-CN" sz="1200" b="1" dirty="0">
                <a:solidFill>
                  <a:srgbClr val="663300"/>
                </a:solidFill>
                <a:latin typeface="+mn-ea"/>
                <a:sym typeface="+mn-ea"/>
              </a:rPr>
              <a:t>Click the "Book Now".</a:t>
            </a:r>
            <a:endParaRPr lang="en-US" altLang="zh-CN" sz="1200" b="1" dirty="0">
              <a:solidFill>
                <a:srgbClr val="663300"/>
              </a:solidFill>
              <a:latin typeface="+mn-ea"/>
            </a:endParaRPr>
          </a:p>
        </p:txBody>
      </p:sp>
      <p:cxnSp>
        <p:nvCxnSpPr>
          <p:cNvPr id="9" name="Straight Arrow Connector 8"/>
          <p:cNvCxnSpPr/>
          <p:nvPr/>
        </p:nvCxnSpPr>
        <p:spPr>
          <a:xfrm flipV="1">
            <a:off x="7876627" y="3579258"/>
            <a:ext cx="0" cy="369062"/>
          </a:xfrm>
          <a:prstGeom prst="straightConnector1">
            <a:avLst/>
          </a:prstGeom>
          <a:ln w="19050">
            <a:solidFill>
              <a:srgbClr val="C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4640458" y="4079360"/>
            <a:ext cx="0" cy="445678"/>
          </a:xfrm>
          <a:prstGeom prst="straightConnector1">
            <a:avLst/>
          </a:prstGeom>
          <a:ln w="19050">
            <a:solidFill>
              <a:srgbClr val="C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2" name="Text Placeholder 5"/>
          <p:cNvSpPr>
            <a:spLocks noGrp="1"/>
          </p:cNvSpPr>
          <p:nvPr>
            <p:ph type="body" sz="quarter" idx="18"/>
          </p:nvPr>
        </p:nvSpPr>
        <p:spPr>
          <a:xfrm>
            <a:off x="2110105" y="1146175"/>
            <a:ext cx="4311650" cy="353060"/>
          </a:xfrm>
          <a:prstGeom prst="roundRect">
            <a:avLst/>
          </a:prstGeom>
          <a:noFill/>
          <a:ln w="2222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indent="0" algn="ctr">
              <a:buNone/>
            </a:pPr>
            <a:r>
              <a:rPr lang="en-US" altLang="zh-CN" sz="1200" b="1" dirty="0">
                <a:solidFill>
                  <a:schemeClr val="tx1"/>
                </a:solidFill>
                <a:latin typeface="+mn-ea"/>
                <a:sym typeface="+mn-ea"/>
              </a:rPr>
              <a:t>Choose your preferred check-in and check-out dates.</a:t>
            </a:r>
            <a:endParaRPr lang="en-US" altLang="zh-CN" sz="1200" b="1" dirty="0">
              <a:solidFill>
                <a:schemeClr val="tx1"/>
              </a:solidFill>
              <a:latin typeface="+mn-ea"/>
            </a:endParaRPr>
          </a:p>
        </p:txBody>
      </p:sp>
      <p:cxnSp>
        <p:nvCxnSpPr>
          <p:cNvPr id="11" name="Straight Arrow Connector 10"/>
          <p:cNvCxnSpPr/>
          <p:nvPr/>
        </p:nvCxnSpPr>
        <p:spPr>
          <a:xfrm flipV="1">
            <a:off x="3202302" y="900925"/>
            <a:ext cx="0" cy="344198"/>
          </a:xfrm>
          <a:prstGeom prst="straightConnector1">
            <a:avLst/>
          </a:prstGeom>
          <a:ln w="19050">
            <a:solidFill>
              <a:srgbClr val="C00000"/>
            </a:solidFill>
            <a:tailEnd type="arrow"/>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截屏2026-03-17 14.42.48"/>
          <p:cNvPicPr>
            <a:picLocks noChangeAspect="1"/>
          </p:cNvPicPr>
          <p:nvPr/>
        </p:nvPicPr>
        <p:blipFill>
          <a:blip r:embed="rId1"/>
          <a:stretch>
            <a:fillRect/>
          </a:stretch>
        </p:blipFill>
        <p:spPr>
          <a:xfrm>
            <a:off x="618490" y="513080"/>
            <a:ext cx="7555865" cy="4276725"/>
          </a:xfrm>
          <a:prstGeom prst="rect">
            <a:avLst/>
          </a:prstGeom>
        </p:spPr>
      </p:pic>
      <p:sp>
        <p:nvSpPr>
          <p:cNvPr id="3" name="Title 2"/>
          <p:cNvSpPr>
            <a:spLocks noGrp="1"/>
          </p:cNvSpPr>
          <p:nvPr>
            <p:ph type="ctrTitle"/>
          </p:nvPr>
        </p:nvSpPr>
        <p:spPr/>
        <p:txBody>
          <a:bodyPr/>
          <a:lstStyle/>
          <a:p>
            <a:r>
              <a:rPr lang="en-US" altLang="zh-CN" b="1" dirty="0">
                <a:latin typeface="+mn-ea"/>
                <a:ea typeface="+mn-ea"/>
              </a:rPr>
              <a:t>3.</a:t>
            </a:r>
            <a:r>
              <a:rPr lang="en-US" altLang="zh-CN" b="1" dirty="0">
                <a:latin typeface="+mn-ea"/>
                <a:ea typeface="+mn-ea"/>
                <a:sym typeface="+mn-ea"/>
              </a:rPr>
              <a:t>Enter Guest Details &amp; Payment</a:t>
            </a:r>
            <a:endParaRPr lang="zh-CN" altLang="en-US" b="1" dirty="0">
              <a:latin typeface="+mn-ea"/>
              <a:ea typeface="+mn-ea"/>
            </a:endParaRPr>
          </a:p>
        </p:txBody>
      </p:sp>
      <p:sp>
        <p:nvSpPr>
          <p:cNvPr id="9" name="Text Placeholder 5"/>
          <p:cNvSpPr>
            <a:spLocks noGrp="1"/>
          </p:cNvSpPr>
          <p:nvPr>
            <p:ph type="body" sz="quarter" idx="18"/>
          </p:nvPr>
        </p:nvSpPr>
        <p:spPr>
          <a:xfrm>
            <a:off x="3123565" y="2995295"/>
            <a:ext cx="1933575" cy="376555"/>
          </a:xfrm>
          <a:prstGeom prst="roundRect">
            <a:avLst/>
          </a:prstGeom>
          <a:noFill/>
          <a:ln w="2222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indent="0" algn="ctr">
              <a:buNone/>
            </a:pPr>
            <a:r>
              <a:rPr lang="en-US" altLang="zh-CN" b="1" dirty="0">
                <a:solidFill>
                  <a:srgbClr val="663300"/>
                </a:solidFill>
                <a:latin typeface="+mn-ea"/>
                <a:sym typeface="+mn-ea"/>
              </a:rPr>
              <a:t>The total price for your stay will be displayed here.</a:t>
            </a:r>
            <a:endParaRPr lang="zh-CN" altLang="en-US" b="1" dirty="0">
              <a:solidFill>
                <a:srgbClr val="663300"/>
              </a:solidFill>
              <a:latin typeface="+mn-ea"/>
            </a:endParaRPr>
          </a:p>
        </p:txBody>
      </p:sp>
      <p:sp>
        <p:nvSpPr>
          <p:cNvPr id="6" name="Text Placeholder 5"/>
          <p:cNvSpPr>
            <a:spLocks noGrp="1"/>
          </p:cNvSpPr>
          <p:nvPr>
            <p:ph type="body" sz="quarter" idx="18"/>
          </p:nvPr>
        </p:nvSpPr>
        <p:spPr>
          <a:xfrm>
            <a:off x="1080135" y="1801495"/>
            <a:ext cx="1750060" cy="351790"/>
          </a:xfrm>
          <a:prstGeom prst="roundRect">
            <a:avLst/>
          </a:prstGeom>
          <a:noFill/>
          <a:ln w="2222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indent="0" algn="ctr">
              <a:buNone/>
            </a:pPr>
            <a:r>
              <a:rPr lang="en-US" altLang="zh-CN" b="1" dirty="0">
                <a:solidFill>
                  <a:srgbClr val="663300"/>
                </a:solidFill>
                <a:latin typeface="+mn-ea"/>
                <a:sym typeface="+mn-ea"/>
              </a:rPr>
              <a:t>Fill in the required guest information.</a:t>
            </a:r>
            <a:endParaRPr lang="en-US" altLang="zh-CN" b="1" dirty="0">
              <a:solidFill>
                <a:srgbClr val="663300"/>
              </a:solidFill>
              <a:latin typeface="+mn-ea"/>
            </a:endParaRPr>
          </a:p>
        </p:txBody>
      </p:sp>
      <p:cxnSp>
        <p:nvCxnSpPr>
          <p:cNvPr id="7" name="Straight Arrow Connector 6"/>
          <p:cNvCxnSpPr/>
          <p:nvPr/>
        </p:nvCxnSpPr>
        <p:spPr>
          <a:xfrm>
            <a:off x="1852401" y="2167337"/>
            <a:ext cx="0" cy="311101"/>
          </a:xfrm>
          <a:prstGeom prst="straightConnector1">
            <a:avLst/>
          </a:prstGeom>
          <a:ln w="19050">
            <a:solidFill>
              <a:srgbClr val="C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5057406" y="3183979"/>
            <a:ext cx="417140" cy="0"/>
          </a:xfrm>
          <a:prstGeom prst="straightConnector1">
            <a:avLst/>
          </a:prstGeom>
          <a:ln w="19050">
            <a:solidFill>
              <a:srgbClr val="C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13"/>
          <p:cNvCxnSpPr/>
          <p:nvPr/>
        </p:nvCxnSpPr>
        <p:spPr>
          <a:xfrm>
            <a:off x="5057248" y="4561355"/>
            <a:ext cx="544830" cy="0"/>
          </a:xfrm>
          <a:prstGeom prst="straightConnector1">
            <a:avLst/>
          </a:prstGeom>
          <a:ln w="19050">
            <a:solidFill>
              <a:srgbClr val="C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8" name="Text Placeholder 5"/>
          <p:cNvSpPr txBox="1"/>
          <p:nvPr/>
        </p:nvSpPr>
        <p:spPr>
          <a:xfrm>
            <a:off x="1209040" y="4132580"/>
            <a:ext cx="3848100" cy="856615"/>
          </a:xfrm>
          <a:prstGeom prst="roundRect">
            <a:avLst/>
          </a:prstGeom>
          <a:noFill/>
          <a:ln w="22225" cap="flat" cmpd="sng" algn="ctr">
            <a:solidFill>
              <a:srgbClr val="C00000"/>
            </a:solidFill>
            <a:prstDash val="solid"/>
            <a:miter lim="800000"/>
          </a:ln>
        </p:spPr>
        <p:style>
          <a:lnRef idx="1">
            <a:schemeClr val="accent1"/>
          </a:lnRef>
          <a:fillRef idx="3">
            <a:schemeClr val="accent1"/>
          </a:fillRef>
          <a:effectRef idx="2">
            <a:schemeClr val="accent1"/>
          </a:effectRef>
          <a:fontRef idx="minor">
            <a:schemeClr val="lt1"/>
          </a:fontRef>
        </p:style>
        <p:txBody>
          <a:bodyPr rtlCol="0" anchor="ctr"/>
          <a:lstStyle>
            <a:lvl1pPr marL="182880" indent="-182880" algn="l" defTabSz="914400" rtl="0" eaLnBrk="1" latinLnBrk="0" hangingPunct="1">
              <a:lnSpc>
                <a:spcPct val="90000"/>
              </a:lnSpc>
              <a:spcBef>
                <a:spcPts val="1000"/>
              </a:spcBef>
              <a:buFont typeface="Wingdings" panose="05000000000000000000" pitchFamily="2" charset="2"/>
              <a:buChar char="§"/>
              <a:defRPr sz="1000" b="0" i="0" kern="1200">
                <a:solidFill>
                  <a:srgbClr val="333333"/>
                </a:solidFill>
                <a:latin typeface="Tahoma" panose="020B0604030504040204"/>
                <a:ea typeface="+mn-ea"/>
                <a:cs typeface="Tahoma" panose="020B0604030504040204"/>
              </a:defRPr>
            </a:lvl1pPr>
            <a:lvl2pPr marL="357505" indent="-174625" algn="l" defTabSz="914400" rtl="0" eaLnBrk="1" latinLnBrk="0" hangingPunct="1">
              <a:lnSpc>
                <a:spcPct val="90000"/>
              </a:lnSpc>
              <a:spcBef>
                <a:spcPts val="500"/>
              </a:spcBef>
              <a:buFont typeface="Wingdings" panose="05000000000000000000" pitchFamily="2" charset="2"/>
              <a:buChar char="§"/>
              <a:defRPr sz="1000" b="0" i="0" kern="1200">
                <a:solidFill>
                  <a:srgbClr val="333333"/>
                </a:solidFill>
                <a:latin typeface="Tahoma" panose="020B0604030504040204"/>
                <a:ea typeface="+mn-ea"/>
                <a:cs typeface="Tahoma" panose="020B0604030504040204"/>
              </a:defRPr>
            </a:lvl2pPr>
            <a:lvl3pPr marL="444500" indent="-174625" algn="l" defTabSz="914400" rtl="0" eaLnBrk="1" latinLnBrk="0" hangingPunct="1">
              <a:lnSpc>
                <a:spcPct val="90000"/>
              </a:lnSpc>
              <a:spcBef>
                <a:spcPts val="500"/>
              </a:spcBef>
              <a:buFont typeface="Wingdings" panose="05000000000000000000" pitchFamily="2" charset="2"/>
              <a:buChar char="§"/>
              <a:defRPr sz="800" b="0" i="0" kern="1200">
                <a:solidFill>
                  <a:srgbClr val="333333"/>
                </a:solidFill>
                <a:latin typeface="Tahoma" panose="020B0604030504040204"/>
                <a:ea typeface="+mn-ea"/>
                <a:cs typeface="Tahoma" panose="020B0604030504040204"/>
              </a:defRPr>
            </a:lvl3pPr>
            <a:lvl4pPr marL="539750" indent="-182880" algn="l" defTabSz="914400" rtl="0" eaLnBrk="1" latinLnBrk="0" hangingPunct="1">
              <a:lnSpc>
                <a:spcPct val="90000"/>
              </a:lnSpc>
              <a:spcBef>
                <a:spcPts val="500"/>
              </a:spcBef>
              <a:buFont typeface="Wingdings" panose="05000000000000000000" pitchFamily="2" charset="2"/>
              <a:buChar char="§"/>
              <a:defRPr sz="800" b="0" i="0" kern="1200">
                <a:solidFill>
                  <a:srgbClr val="333333"/>
                </a:solidFill>
                <a:latin typeface="Tahoma" panose="020B0604030504040204"/>
                <a:ea typeface="+mn-ea"/>
                <a:cs typeface="Tahoma" panose="020B0604030504040204"/>
              </a:defRPr>
            </a:lvl4pPr>
            <a:lvl5pPr marL="627380" indent="-182880" algn="l" defTabSz="914400" rtl="0" eaLnBrk="1" latinLnBrk="0" hangingPunct="1">
              <a:lnSpc>
                <a:spcPct val="90000"/>
              </a:lnSpc>
              <a:spcBef>
                <a:spcPts val="500"/>
              </a:spcBef>
              <a:buFont typeface="Wingdings" panose="05000000000000000000" pitchFamily="2" charset="2"/>
              <a:buChar char="§"/>
              <a:defRPr sz="800" b="0" i="0" kern="1200">
                <a:solidFill>
                  <a:srgbClr val="333333"/>
                </a:solidFill>
                <a:latin typeface="Tahoma" panose="020B0604030504040204"/>
                <a:ea typeface="+mn-ea"/>
                <a:cs typeface="Tahoma" panose="020B0604030504040204"/>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lt1"/>
                </a:solidFill>
                <a:latin typeface="+mn-lt"/>
                <a:ea typeface="+mn-ea"/>
                <a:cs typeface="+mn-cs"/>
              </a:defRPr>
            </a:lvl9pPr>
          </a:lstStyle>
          <a:p>
            <a:pPr marL="0" indent="0" algn="ctr">
              <a:buNone/>
            </a:pPr>
            <a:r>
              <a:rPr lang="en-US" altLang="zh-CN" b="1" dirty="0">
                <a:solidFill>
                  <a:srgbClr val="663300"/>
                </a:solidFill>
                <a:latin typeface="+mn-ea"/>
                <a:sym typeface="+mn-ea"/>
              </a:rPr>
              <a:t>Click "Book Now"</a:t>
            </a:r>
            <a:endParaRPr lang="en-US" altLang="zh-CN" b="1" dirty="0">
              <a:solidFill>
                <a:srgbClr val="663300"/>
              </a:solidFill>
              <a:latin typeface="+mn-ea"/>
            </a:endParaRPr>
          </a:p>
          <a:p>
            <a:pPr marL="0" indent="0" algn="ctr">
              <a:buNone/>
            </a:pPr>
            <a:r>
              <a:rPr lang="en-US" altLang="zh-CN" b="1" dirty="0">
                <a:solidFill>
                  <a:srgbClr val="663300"/>
                </a:solidFill>
                <a:latin typeface="+mn-ea"/>
                <a:sym typeface="+mn-ea"/>
              </a:rPr>
              <a:t>On the next page, choose your preferred payment method.</a:t>
            </a:r>
            <a:endParaRPr lang="en-US" altLang="zh-CN" b="1" dirty="0">
              <a:solidFill>
                <a:srgbClr val="663300"/>
              </a:solidFill>
              <a:latin typeface="+mn-ea"/>
            </a:endParaRPr>
          </a:p>
          <a:p>
            <a:pPr marL="0" indent="0" algn="ctr">
              <a:buNone/>
            </a:pPr>
            <a:r>
              <a:rPr lang="en-US" altLang="zh-CN" b="1" dirty="0">
                <a:solidFill>
                  <a:srgbClr val="663300"/>
                </a:solidFill>
                <a:latin typeface="+mn-ea"/>
                <a:sym typeface="+mn-ea"/>
              </a:rPr>
              <a:t>Click "Complete Booking" to finalize your reservation.</a:t>
            </a:r>
            <a:endParaRPr lang="en-US" altLang="zh-CN" b="1" dirty="0">
              <a:solidFill>
                <a:srgbClr val="663300"/>
              </a:solidFill>
              <a:latin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29385" y="1094506"/>
            <a:ext cx="8133706" cy="362246"/>
          </a:xfrm>
        </p:spPr>
        <p:txBody>
          <a:bodyPr/>
          <a:lstStyle/>
          <a:p>
            <a:r>
              <a:rPr lang="en-US" altLang="zh-CN" b="1" dirty="0">
                <a:latin typeface="+mj-ea"/>
                <a:ea typeface="+mj-ea"/>
              </a:rPr>
              <a:t>4.</a:t>
            </a:r>
            <a:r>
              <a:rPr lang="en-US" altLang="zh-CN" b="1" dirty="0">
                <a:latin typeface="+mj-ea"/>
                <a:sym typeface="+mn-ea"/>
              </a:rPr>
              <a:t>Booking Confirmation</a:t>
            </a:r>
            <a:endParaRPr lang="zh-CN" altLang="en-US" b="1" dirty="0">
              <a:latin typeface="+mj-ea"/>
              <a:ea typeface="+mj-ea"/>
            </a:endParaRPr>
          </a:p>
        </p:txBody>
      </p:sp>
      <p:sp>
        <p:nvSpPr>
          <p:cNvPr id="4" name="Text Placeholder 3"/>
          <p:cNvSpPr>
            <a:spLocks noGrp="1"/>
          </p:cNvSpPr>
          <p:nvPr>
            <p:ph type="body" sz="quarter" idx="18"/>
          </p:nvPr>
        </p:nvSpPr>
        <p:spPr>
          <a:xfrm>
            <a:off x="333616" y="1224732"/>
            <a:ext cx="8213753" cy="3619227"/>
          </a:xfrm>
        </p:spPr>
        <p:txBody>
          <a:bodyPr/>
          <a:lstStyle/>
          <a:p>
            <a:pPr marL="0" indent="0">
              <a:buNone/>
            </a:pPr>
            <a:endParaRPr lang="en-US" altLang="zh-CN" sz="1600" dirty="0">
              <a:solidFill>
                <a:srgbClr val="663300"/>
              </a:solidFill>
              <a:latin typeface="+mn-ea"/>
              <a:ea typeface="+mn-ea"/>
            </a:endParaRPr>
          </a:p>
          <a:p>
            <a:pPr fontAlgn="auto">
              <a:spcBef>
                <a:spcPts val="1600"/>
              </a:spcBef>
            </a:pPr>
            <a:r>
              <a:rPr lang="en-US" altLang="zh-CN" sz="1200" b="1" dirty="0">
                <a:solidFill>
                  <a:schemeClr val="tx1"/>
                </a:solidFill>
                <a:latin typeface="+mn-ea"/>
                <a:sym typeface="+mn-ea"/>
              </a:rPr>
              <a:t>Upon successful booking, a confirmation email will be sent to the address you provided.</a:t>
            </a:r>
            <a:endParaRPr lang="en-US" altLang="zh-CN" sz="1200" b="1" dirty="0">
              <a:solidFill>
                <a:schemeClr val="tx1"/>
              </a:solidFill>
              <a:latin typeface="+mn-ea"/>
              <a:ea typeface="+mn-ea"/>
            </a:endParaRPr>
          </a:p>
          <a:p>
            <a:pPr fontAlgn="auto">
              <a:spcBef>
                <a:spcPts val="1600"/>
              </a:spcBef>
            </a:pPr>
            <a:r>
              <a:rPr lang="en-US" altLang="zh-CN" sz="1200" b="1" dirty="0">
                <a:solidFill>
                  <a:schemeClr val="tx1"/>
                </a:solidFill>
                <a:latin typeface="+mn-ea"/>
                <a:sym typeface="+mn-ea"/>
              </a:rPr>
              <a:t>Please double-check all details on the final screen:Hotel Name、Check-in / Check-out Dates、Room Type、Total Price、Confirmation Number.</a:t>
            </a:r>
            <a:endParaRPr lang="en-US" altLang="zh-CN" sz="1200" b="1" dirty="0">
              <a:solidFill>
                <a:schemeClr val="tx1"/>
              </a:solidFill>
              <a:latin typeface="+mn-ea"/>
              <a:ea typeface="+mn-ea"/>
            </a:endParaRPr>
          </a:p>
          <a:p>
            <a:pPr fontAlgn="auto">
              <a:spcBef>
                <a:spcPts val="1600"/>
              </a:spcBef>
            </a:pPr>
            <a:r>
              <a:rPr lang="en-US" altLang="zh-CN" sz="1200" b="1" dirty="0">
                <a:solidFill>
                  <a:schemeClr val="tx1"/>
                </a:solidFill>
                <a:latin typeface="+mn-ea"/>
                <a:sym typeface="+mn-ea"/>
              </a:rPr>
              <a:t>Keep your confirmation number safe. You will need it for check-in.</a:t>
            </a:r>
            <a:endParaRPr lang="en-US" altLang="zh-CN" sz="1200" b="1" dirty="0">
              <a:solidFill>
                <a:schemeClr val="tx1"/>
              </a:solidFill>
              <a:latin typeface="+mn-ea"/>
              <a:ea typeface="+mn-ea"/>
            </a:endParaRPr>
          </a:p>
          <a:p>
            <a:pPr fontAlgn="auto">
              <a:spcBef>
                <a:spcPts val="1600"/>
              </a:spcBef>
            </a:pPr>
            <a:r>
              <a:rPr lang="en-US" altLang="zh-CN" sz="1200" b="1" dirty="0">
                <a:solidFill>
                  <a:schemeClr val="tx1"/>
                </a:solidFill>
                <a:latin typeface="+mn-ea"/>
                <a:sym typeface="+mn-ea"/>
              </a:rPr>
              <a:t>If you need to check in early or check out late, and there is no matching room availability in the booking link, you can contact the hotel at any time to handle the booking.</a:t>
            </a:r>
            <a:endParaRPr lang="en-US" altLang="zh-CN" sz="1200" b="1" dirty="0">
              <a:solidFill>
                <a:schemeClr val="tx1"/>
              </a:solidFill>
              <a:latin typeface="+mn-ea"/>
              <a:ea typeface="+mn-ea"/>
            </a:endParaRPr>
          </a:p>
          <a:p>
            <a:pPr fontAlgn="auto">
              <a:spcBef>
                <a:spcPts val="1600"/>
              </a:spcBef>
            </a:pPr>
            <a:r>
              <a:rPr lang="en-US" altLang="zh-CN" sz="1200" b="1" dirty="0">
                <a:solidFill>
                  <a:schemeClr val="tx1"/>
                </a:solidFill>
                <a:latin typeface="+mn-ea"/>
                <a:sym typeface="+mn-ea"/>
              </a:rPr>
              <a:t>If you have any questions, please Call 0771-256 8888 to the Reservation Department.</a:t>
            </a:r>
            <a:endParaRPr lang="en-US" altLang="zh-CN" sz="1200" b="1" dirty="0">
              <a:solidFill>
                <a:schemeClr val="tx1"/>
              </a:solidFill>
              <a:latin typeface="+mn-ea"/>
              <a:ea typeface="+mn-ea"/>
            </a:endParaRPr>
          </a:p>
          <a:p>
            <a:pPr fontAlgn="auto">
              <a:spcBef>
                <a:spcPts val="1600"/>
              </a:spcBef>
            </a:pPr>
            <a:r>
              <a:rPr lang="en-US" altLang="zh-CN" sz="1200" b="1" dirty="0">
                <a:solidFill>
                  <a:schemeClr val="tx1"/>
                </a:solidFill>
                <a:latin typeface="+mn-ea"/>
                <a:sym typeface="+mn-ea"/>
              </a:rPr>
              <a:t>Please call and inform that you are a guest from Asia Metal  (18th InBiGeGa Forum) team.</a:t>
            </a:r>
            <a:endParaRPr lang="zh-CN" altLang="en-US" sz="1200" dirty="0"/>
          </a:p>
          <a:p>
            <a:endParaRPr lang="zh-CN" altLang="en-US" dirty="0"/>
          </a:p>
        </p:txBody>
      </p:sp>
      <p:pic>
        <p:nvPicPr>
          <p:cNvPr id="2" name="图片 1"/>
          <p:cNvPicPr>
            <a:picLocks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00223" y="0"/>
            <a:ext cx="1376608" cy="96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descr="徽标, 公司名称&#10;&#10;描述已自动生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0984" y="70873"/>
            <a:ext cx="1315085" cy="95694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path"/>
          <p:cNvSpPr/>
          <p:nvPr/>
        </p:nvSpPr>
        <p:spPr>
          <a:xfrm>
            <a:off x="4287837" y="3249612"/>
            <a:ext cx="568325" cy="12700"/>
          </a:xfrm>
          <a:custGeom>
            <a:avLst/>
            <a:gdLst/>
            <a:ahLst/>
            <a:cxnLst/>
            <a:rect l="0" t="0" r="0" b="0"/>
            <a:pathLst>
              <a:path w="895" h="20">
                <a:moveTo>
                  <a:pt x="0" y="10"/>
                </a:moveTo>
                <a:lnTo>
                  <a:pt x="895" y="10"/>
                </a:lnTo>
              </a:path>
            </a:pathLst>
          </a:custGeom>
          <a:noFill/>
          <a:ln w="12700" cap="flat">
            <a:round/>
          </a:ln>
        </p:spPr>
        <p:txBody>
          <a:bodyPr rtlCol="0"/>
          <a:lstStyle/>
          <a:p>
            <a:pPr algn="ctr"/>
            <a:endParaRPr lang="zh-CN" altLang="en-US"/>
          </a:p>
        </p:txBody>
      </p:sp>
      <p:sp>
        <p:nvSpPr>
          <p:cNvPr id="2" name="文本框 1"/>
          <p:cNvSpPr txBox="1"/>
          <p:nvPr/>
        </p:nvSpPr>
        <p:spPr>
          <a:xfrm>
            <a:off x="674480" y="4097749"/>
            <a:ext cx="7226710" cy="829945"/>
          </a:xfrm>
          <a:prstGeom prst="rect">
            <a:avLst/>
          </a:prstGeom>
          <a:noFill/>
        </p:spPr>
        <p:txBody>
          <a:bodyPr wrap="square" rtlCol="0">
            <a:spAutoFit/>
          </a:bodyPr>
          <a:lstStyle/>
          <a:p>
            <a:pPr algn="ctr"/>
            <a:r>
              <a:rPr lang="en-US" altLang="zh-CN" sz="1200" dirty="0">
                <a:latin typeface="+mn-ea"/>
                <a:sym typeface="+mn-ea"/>
              </a:rPr>
              <a:t>Contact Us</a:t>
            </a:r>
            <a:endParaRPr lang="en-US" altLang="zh-CN" sz="1200" dirty="0">
              <a:latin typeface="+mn-ea"/>
            </a:endParaRPr>
          </a:p>
          <a:p>
            <a:pPr algn="ctr"/>
            <a:r>
              <a:rPr lang="en-US" altLang="zh-CN" sz="1200" dirty="0">
                <a:latin typeface="+mn-ea"/>
                <a:sym typeface="+mn-ea"/>
              </a:rPr>
              <a:t>Address: No. 136-1 Minzu Dadao, Qingxiu District, Nanning, Guangxi, China</a:t>
            </a:r>
            <a:endParaRPr lang="en-US" altLang="zh-CN" sz="1200" dirty="0">
              <a:latin typeface="+mn-ea"/>
            </a:endParaRPr>
          </a:p>
          <a:p>
            <a:pPr algn="ctr"/>
            <a:r>
              <a:rPr lang="en-US" altLang="zh-CN" sz="1200" dirty="0">
                <a:latin typeface="+mn-ea"/>
                <a:sym typeface="+mn-ea"/>
              </a:rPr>
              <a:t>Phone: (86 771) 256 8888</a:t>
            </a:r>
            <a:endParaRPr lang="en-US" altLang="zh-CN" sz="1200" dirty="0">
              <a:latin typeface="+mn-ea"/>
            </a:endParaRPr>
          </a:p>
          <a:p>
            <a:pPr algn="ctr"/>
            <a:r>
              <a:rPr lang="en-US" altLang="zh-CN" sz="1200" dirty="0">
                <a:latin typeface="+mn-ea"/>
                <a:sym typeface="+mn-ea"/>
              </a:rPr>
              <a:t>Fax: (86 771) 259 8888</a:t>
            </a:r>
            <a:endParaRPr lang="en-US" altLang="zh-CN" sz="1200" dirty="0">
              <a:latin typeface="+mn-ea"/>
            </a:endParaRPr>
          </a:p>
        </p:txBody>
      </p:sp>
      <p:pic>
        <p:nvPicPr>
          <p:cNvPr id="3" name="图片 2" descr="徽标, 公司名称&#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630294" y="103698"/>
            <a:ext cx="1315085" cy="956945"/>
          </a:xfrm>
          <a:prstGeom prst="rect">
            <a:avLst/>
          </a:prstGeom>
        </p:spPr>
      </p:pic>
      <p:pic>
        <p:nvPicPr>
          <p:cNvPr id="4" name="图片 3"/>
          <p:cNvPicPr>
            <a:picLocks noChangeAspect="1"/>
          </p:cNvPicPr>
          <p:nvPr/>
        </p:nvPicPr>
        <p:blipFill>
          <a:blip r:embed="rId2"/>
          <a:stretch>
            <a:fillRect/>
          </a:stretch>
        </p:blipFill>
        <p:spPr>
          <a:xfrm>
            <a:off x="2020570" y="989330"/>
            <a:ext cx="4420235" cy="313563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satMod val="110000"/>
                <a:lumMod val="105000"/>
                <a:tint val="67000"/>
              </a:schemeClr>
            </a:gs>
            <a:gs pos="50000">
              <a:schemeClr val="phClr">
                <a:lumMod val="105000"/>
                <a:satMod val="103000"/>
                <a:tint val="73000"/>
              </a:schemeClr>
            </a:gs>
            <a:gs pos="100000">
              <a:schemeClr val="phClr">
                <a:satMod val="105000"/>
                <a:lumMod val="109000"/>
                <a:tint val="81000"/>
              </a:schemeClr>
            </a:gs>
          </a:gsLst>
          <a:lin ang="5400000" scaled="0"/>
        </a:gradFill>
        <a:gradFill rotWithShape="1">
          <a:gsLst>
            <a:gs pos="0">
              <a:schemeClr val="phClr">
                <a:satMod val="103000"/>
                <a:lumMod val="102000"/>
                <a:shade val="94000"/>
              </a:schemeClr>
            </a:gs>
            <a:gs pos="50000">
              <a:schemeClr val="phClr">
                <a:lumMod val="110000"/>
                <a:satMod val="100000"/>
                <a:tint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2306</Words>
  <Application>WPS 演示</Application>
  <PresentationFormat>全屏显示(16:9)</PresentationFormat>
  <Paragraphs>64</Paragraphs>
  <Slides>7</Slides>
  <Notes>0</Notes>
  <HiddenSlides>0</HiddenSlides>
  <MMClips>0</MMClips>
  <ScaleCrop>false</ScaleCrop>
  <HeadingPairs>
    <vt:vector size="6" baseType="variant">
      <vt:variant>
        <vt:lpstr>已用的字体</vt:lpstr>
      </vt:variant>
      <vt:variant>
        <vt:i4>26</vt:i4>
      </vt:variant>
      <vt:variant>
        <vt:lpstr>主题</vt:lpstr>
      </vt:variant>
      <vt:variant>
        <vt:i4>1</vt:i4>
      </vt:variant>
      <vt:variant>
        <vt:lpstr>幻灯片标题</vt:lpstr>
      </vt:variant>
      <vt:variant>
        <vt:i4>7</vt:i4>
      </vt:variant>
    </vt:vector>
  </HeadingPairs>
  <TitlesOfParts>
    <vt:vector size="34" baseType="lpstr">
      <vt:lpstr>Arial</vt:lpstr>
      <vt:lpstr>宋体</vt:lpstr>
      <vt:lpstr>Wingdings</vt:lpstr>
      <vt:lpstr>Times New Roman</vt:lpstr>
      <vt:lpstr>Tahoma</vt:lpstr>
      <vt:lpstr>微软雅黑</vt:lpstr>
      <vt:lpstr>汉仪旗黑</vt:lpstr>
      <vt:lpstr>Calibri</vt:lpstr>
      <vt:lpstr>MS PGothic</vt:lpstr>
      <vt:lpstr>冬青黑体简体中文</vt:lpstr>
      <vt:lpstr>Playfair Display Regular</vt:lpstr>
      <vt:lpstr>Thonburi</vt:lpstr>
      <vt:lpstr>Playfair Display Regular</vt:lpstr>
      <vt:lpstr>苹方-简</vt:lpstr>
      <vt:lpstr>Arial</vt:lpstr>
      <vt:lpstr>Helvetica Neue</vt:lpstr>
      <vt:lpstr>宋体</vt:lpstr>
      <vt:lpstr>Arial Unicode MS</vt:lpstr>
      <vt:lpstr>等线</vt:lpstr>
      <vt:lpstr>汉仪中等线KW</vt:lpstr>
      <vt:lpstr>汉仪书宋二KW</vt:lpstr>
      <vt:lpstr>Tahoma</vt:lpstr>
      <vt:lpstr>Times New Roman</vt:lpstr>
      <vt:lpstr>Wingdings</vt:lpstr>
      <vt:lpstr>微软雅黑</vt:lpstr>
      <vt:lpstr>Apple Color Emoji</vt:lpstr>
      <vt:lpstr>Office theme</vt:lpstr>
      <vt:lpstr>PowerPoint 演示文稿</vt:lpstr>
      <vt:lpstr>PowerPoint 演示文稿</vt:lpstr>
      <vt:lpstr>1.打开以下预定链接，进入如下图所示的预定界面</vt:lpstr>
      <vt:lpstr>2.选择入住房型</vt:lpstr>
      <vt:lpstr>3.填写入住个人信息</vt:lpstr>
      <vt:lpstr>4.预定完成</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Elizabeth Wang</dc:creator>
  <cp:lastModifiedBy>赵昊</cp:lastModifiedBy>
  <cp:revision>82</cp:revision>
  <dcterms:created xsi:type="dcterms:W3CDTF">2026-03-17T06:46:37Z</dcterms:created>
  <dcterms:modified xsi:type="dcterms:W3CDTF">2026-03-17T06:46:37Z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6DF77DE74506B81E41A9AE6989E18584_42</vt:lpwstr>
  </property>
  <property fmtid="{D5CDD505-2E9C-101B-9397-08002B2CF9AE}" pid="3" name="KSOProductBuildVer">
    <vt:lpwstr>2052-12.1.25205.25205</vt:lpwstr>
  </property>
</Properties>
</file>